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1" r:id="rId6"/>
    <p:sldId id="262" r:id="rId7"/>
    <p:sldId id="259"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114" d="100"/>
          <a:sy n="114" d="100"/>
        </p:scale>
        <p:origin x="-1470"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4F23994-C7BC-4346-9E6F-67D64AD9429D}" type="datetimeFigureOut">
              <a:rPr lang="en-US" smtClean="0"/>
              <a:pPr/>
              <a:t>8/6/2018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FD4FC8F-5427-4CC2-AF5F-F51E9E540C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F23994-C7BC-4346-9E6F-67D64AD9429D}"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FC8F-5427-4CC2-AF5F-F51E9E540C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F23994-C7BC-4346-9E6F-67D64AD9429D}"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FC8F-5427-4CC2-AF5F-F51E9E540C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F23994-C7BC-4346-9E6F-67D64AD9429D}"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FC8F-5427-4CC2-AF5F-F51E9E540C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F23994-C7BC-4346-9E6F-67D64AD9429D}" type="datetimeFigureOut">
              <a:rPr lang="en-US" smtClean="0"/>
              <a:pPr/>
              <a:t>8/6/2018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4FC8F-5427-4CC2-AF5F-F51E9E540C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F23994-C7BC-4346-9E6F-67D64AD9429D}"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4FC8F-5427-4CC2-AF5F-F51E9E540C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F23994-C7BC-4346-9E6F-67D64AD9429D}" type="datetimeFigureOut">
              <a:rPr lang="en-US" smtClean="0"/>
              <a:pPr/>
              <a:t>8/6/2018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D4FC8F-5427-4CC2-AF5F-F51E9E540C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4F23994-C7BC-4346-9E6F-67D64AD9429D}" type="datetimeFigureOut">
              <a:rPr lang="en-US" smtClean="0"/>
              <a:pPr/>
              <a:t>8/6/2018</a:t>
            </a:fld>
            <a:endParaRPr lang="en-US"/>
          </a:p>
        </p:txBody>
      </p:sp>
      <p:sp>
        <p:nvSpPr>
          <p:cNvPr id="8" name="Slide Number Placeholder 7"/>
          <p:cNvSpPr>
            <a:spLocks noGrp="1"/>
          </p:cNvSpPr>
          <p:nvPr>
            <p:ph type="sldNum" sz="quarter" idx="11"/>
          </p:nvPr>
        </p:nvSpPr>
        <p:spPr/>
        <p:txBody>
          <a:bodyPr/>
          <a:lstStyle/>
          <a:p>
            <a:fld id="{3FD4FC8F-5427-4CC2-AF5F-F51E9E540C5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F23994-C7BC-4346-9E6F-67D64AD9429D}" type="datetimeFigureOut">
              <a:rPr lang="en-US" smtClean="0"/>
              <a:pPr/>
              <a:t>8/6/2018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D4FC8F-5427-4CC2-AF5F-F51E9E540C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F23994-C7BC-4346-9E6F-67D64AD9429D}"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3FD4FC8F-5427-4CC2-AF5F-F51E9E540C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4F23994-C7BC-4346-9E6F-67D64AD9429D}" type="datetimeFigureOut">
              <a:rPr lang="en-US" smtClean="0"/>
              <a:pPr/>
              <a:t>8/6/2018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4FC8F-5427-4CC2-AF5F-F51E9E540C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4F23994-C7BC-4346-9E6F-67D64AD9429D}" type="datetimeFigureOut">
              <a:rPr lang="en-US" smtClean="0"/>
              <a:pPr/>
              <a:t>8/6/2018</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FD4FC8F-5427-4CC2-AF5F-F51E9E540C5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clker.com/clipart-4603.html" TargetMode="External"/><Relationship Id="rId1" Type="http://schemas.openxmlformats.org/officeDocument/2006/relationships/slideLayout" Target="../slideLayouts/slideLayout9.x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81200"/>
            <a:ext cx="6480048" cy="2301240"/>
          </a:xfrm>
        </p:spPr>
        <p:txBody>
          <a:bodyPr/>
          <a:lstStyle/>
          <a:p>
            <a:r>
              <a:rPr lang="en-US" dirty="0" smtClean="0"/>
              <a:t>Becoming a Certified Child–Centered Play Therapist</a:t>
            </a:r>
            <a:endParaRPr lang="en-US" dirty="0"/>
          </a:p>
        </p:txBody>
      </p:sp>
      <p:sp>
        <p:nvSpPr>
          <p:cNvPr id="3" name="Subtitle 2"/>
          <p:cNvSpPr>
            <a:spLocks noGrp="1"/>
          </p:cNvSpPr>
          <p:nvPr>
            <p:ph type="subTitle" idx="1"/>
          </p:nvPr>
        </p:nvSpPr>
        <p:spPr>
          <a:xfrm>
            <a:off x="457200" y="3352800"/>
            <a:ext cx="6480048" cy="2133600"/>
          </a:xfrm>
        </p:spPr>
        <p:txBody>
          <a:bodyPr/>
          <a:lstStyle/>
          <a:p>
            <a:r>
              <a:rPr lang="en-US" dirty="0" smtClean="0"/>
              <a:t>Ashley </a:t>
            </a:r>
            <a:r>
              <a:rPr lang="en-US" dirty="0" smtClean="0"/>
              <a:t>E.A. Lawton, MS</a:t>
            </a:r>
            <a:r>
              <a:rPr lang="en-US" dirty="0" smtClean="0"/>
              <a:t>, LMHC, NCC, RPT-S, CCPT-S</a:t>
            </a:r>
            <a:endParaRPr lang="en-US" dirty="0" smtClean="0"/>
          </a:p>
          <a:p>
            <a:r>
              <a:rPr lang="en-US" dirty="0" smtClean="0"/>
              <a:t>Assistant Director</a:t>
            </a:r>
          </a:p>
          <a:p>
            <a:r>
              <a:rPr lang="en-US" dirty="0" smtClean="0"/>
              <a:t>Integrative </a:t>
            </a:r>
            <a:r>
              <a:rPr lang="en-US" dirty="0" smtClean="0"/>
              <a:t>Counseling Services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305800" cy="2585323"/>
          </a:xfrm>
          <a:prstGeom prst="rect">
            <a:avLst/>
          </a:prstGeom>
          <a:noFill/>
        </p:spPr>
        <p:txBody>
          <a:bodyPr wrap="square" rtlCol="0">
            <a:spAutoFit/>
          </a:bodyPr>
          <a:lstStyle/>
          <a:p>
            <a:r>
              <a:rPr lang="en-US" dirty="0" smtClean="0">
                <a:solidFill>
                  <a:schemeClr val="accent1"/>
                </a:solidFill>
              </a:rPr>
              <a:t>“The process was both anxiety provoking and satisfying all at the same time.  I found it initially challenging to help children as they often do not truly express themselves the same way in which adults can and do.  However, the process helped me to not only become more aware of children’s needs, but also human needs that are often ignored (i.e. sitting in someone’s shoes and feeling those emotions that are often overlooked or simply chalked up to simplistic or mediocre needs).  It has helped me become a better parent, teacher, and person.”</a:t>
            </a:r>
          </a:p>
          <a:p>
            <a:r>
              <a:rPr lang="en-US" dirty="0" smtClean="0">
                <a:solidFill>
                  <a:schemeClr val="accent1"/>
                </a:solidFill>
              </a:rPr>
              <a:t>				              	-Christy, Certified since 2004</a:t>
            </a:r>
            <a:endParaRPr lang="en-US" dirty="0">
              <a:solidFill>
                <a:schemeClr val="accent1"/>
              </a:solidFill>
            </a:endParaRPr>
          </a:p>
        </p:txBody>
      </p:sp>
      <p:sp>
        <p:nvSpPr>
          <p:cNvPr id="3" name="TextBox 2"/>
          <p:cNvSpPr txBox="1"/>
          <p:nvPr/>
        </p:nvSpPr>
        <p:spPr>
          <a:xfrm>
            <a:off x="1295400" y="3447871"/>
            <a:ext cx="5943600" cy="1200329"/>
          </a:xfrm>
          <a:prstGeom prst="rect">
            <a:avLst/>
          </a:prstGeom>
          <a:noFill/>
        </p:spPr>
        <p:txBody>
          <a:bodyPr wrap="square" rtlCol="0">
            <a:spAutoFit/>
          </a:bodyPr>
          <a:lstStyle/>
          <a:p>
            <a:r>
              <a:rPr lang="en-US" dirty="0" smtClean="0"/>
              <a:t>“I’m feeling nervous and excited because of the amount of work that is required, but also because of the great reward at the end.”</a:t>
            </a:r>
          </a:p>
          <a:p>
            <a:r>
              <a:rPr lang="en-US" dirty="0" smtClean="0"/>
              <a:t>				-Kyle, Tape 1</a:t>
            </a:r>
            <a:endParaRPr lang="en-US" dirty="0"/>
          </a:p>
        </p:txBody>
      </p:sp>
      <p:sp>
        <p:nvSpPr>
          <p:cNvPr id="6" name="TextBox 5"/>
          <p:cNvSpPr txBox="1"/>
          <p:nvPr/>
        </p:nvSpPr>
        <p:spPr>
          <a:xfrm>
            <a:off x="2971800" y="4953000"/>
            <a:ext cx="5943600" cy="1477328"/>
          </a:xfrm>
          <a:prstGeom prst="rect">
            <a:avLst/>
          </a:prstGeom>
          <a:noFill/>
        </p:spPr>
        <p:txBody>
          <a:bodyPr wrap="square" rtlCol="0">
            <a:spAutoFit/>
          </a:bodyPr>
          <a:lstStyle/>
          <a:p>
            <a:r>
              <a:rPr lang="en-US" dirty="0" smtClean="0">
                <a:solidFill>
                  <a:schemeClr val="accent1"/>
                </a:solidFill>
              </a:rPr>
              <a:t>“Growth!  I was worried because it seems so expensive, but I realized that it would be an extra credential that would help me when it came to a job search.  And I love the kids.”</a:t>
            </a:r>
          </a:p>
          <a:p>
            <a:r>
              <a:rPr lang="en-US" dirty="0" smtClean="0">
                <a:solidFill>
                  <a:schemeClr val="accent1"/>
                </a:solidFill>
              </a:rPr>
              <a:t>				-Marrie, Tape 7</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6324600" cy="3139321"/>
          </a:xfrm>
          <a:prstGeom prst="rect">
            <a:avLst/>
          </a:prstGeom>
        </p:spPr>
        <p:txBody>
          <a:bodyPr wrap="square">
            <a:spAutoFit/>
          </a:bodyPr>
          <a:lstStyle/>
          <a:p>
            <a:r>
              <a:rPr lang="en-US" dirty="0" smtClean="0"/>
              <a:t>“I was so excited to start the Play Therapy process! I began counseling thinking I wanted to be a family therapist and then realized I really just cared about the kids.  And what better way to work with kids than play? I loved the process, the supervisions and the feedback.  It really was a lot of hard work.  I learned a lot in the process and it made me more aware.  But what I walked away with was sometimes you just have to PLAY!  Leave everything else outside the door; you can worry about consulting and case notes afterwards.  Just be with your client and let it happen.”</a:t>
            </a:r>
          </a:p>
          <a:p>
            <a:r>
              <a:rPr lang="en-US" dirty="0" smtClean="0"/>
              <a:t>			-Ashley, Certified since 2010</a:t>
            </a:r>
            <a:endParaRPr lang="en-US" dirty="0"/>
          </a:p>
        </p:txBody>
      </p:sp>
      <p:sp>
        <p:nvSpPr>
          <p:cNvPr id="3" name="TextBox 2"/>
          <p:cNvSpPr txBox="1"/>
          <p:nvPr/>
        </p:nvSpPr>
        <p:spPr>
          <a:xfrm>
            <a:off x="1676400" y="3995678"/>
            <a:ext cx="7086600" cy="2585323"/>
          </a:xfrm>
          <a:prstGeom prst="rect">
            <a:avLst/>
          </a:prstGeom>
          <a:noFill/>
        </p:spPr>
        <p:txBody>
          <a:bodyPr wrap="square" rtlCol="0">
            <a:spAutoFit/>
          </a:bodyPr>
          <a:lstStyle/>
          <a:p>
            <a:r>
              <a:rPr lang="en-US" dirty="0" smtClean="0">
                <a:solidFill>
                  <a:schemeClr val="accent1"/>
                </a:solidFill>
              </a:rPr>
              <a:t>“I did mine on the telephone with Dave Rodrick and I think he challenged me in a lot of ways.  We only met once and he commented how I did as a Play Therapist and he complimented me at the end.  I felt really good after I got my certification.  Like “Yes, I finally did it!” It took me a year but I was determined to get my certification because I wanted to work with kids and it is an excellent way to communicate with them.  It gets your mind going and thinking about how to work with kids”</a:t>
            </a:r>
          </a:p>
          <a:p>
            <a:r>
              <a:rPr lang="en-US" dirty="0" smtClean="0">
                <a:solidFill>
                  <a:schemeClr val="accent1"/>
                </a:solidFill>
              </a:rPr>
              <a:t>				-Sharon, Certified since 2000 </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543800" cy="2862322"/>
          </a:xfrm>
          <a:prstGeom prst="rect">
            <a:avLst/>
          </a:prstGeom>
        </p:spPr>
        <p:txBody>
          <a:bodyPr wrap="square">
            <a:spAutoFit/>
          </a:bodyPr>
          <a:lstStyle/>
          <a:p>
            <a:r>
              <a:rPr lang="en-US" dirty="0" smtClean="0">
                <a:solidFill>
                  <a:schemeClr val="accent1"/>
                </a:solidFill>
              </a:rPr>
              <a:t>“When I started out it was very anxiety producing at first.  I thought ‘will I ever be a Child Centered Play Therapist?’  Then as you work along you build confidence through your work in session and supervision. Individual supervision was more focused on me and my individual client.  Group we assisted one another through sharing of tapes and we learn from one another and learn to trust ourselves as well as others in the learning process.  Don’t be too hard on yourself, I had trouble setting limits and boundaries and it came with time and the more I worked along.”</a:t>
            </a:r>
          </a:p>
          <a:p>
            <a:r>
              <a:rPr lang="en-US" dirty="0" smtClean="0">
                <a:solidFill>
                  <a:schemeClr val="accent1"/>
                </a:solidFill>
              </a:rPr>
              <a:t>			-JoAnn, Certified since 2009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0" y="381000"/>
            <a:ext cx="4038600" cy="1295400"/>
          </a:xfrm>
        </p:spPr>
        <p:txBody>
          <a:bodyPr>
            <a:noAutofit/>
          </a:bodyPr>
          <a:lstStyle/>
          <a:p>
            <a:r>
              <a:rPr lang="en-US" sz="2800" dirty="0" smtClean="0"/>
              <a:t>What is Child–Centered Play Therapy?</a:t>
            </a:r>
            <a:endParaRPr lang="en-US" sz="2800" dirty="0"/>
          </a:p>
        </p:txBody>
      </p:sp>
      <p:sp>
        <p:nvSpPr>
          <p:cNvPr id="3" name="Picture Placeholder 2"/>
          <p:cNvSpPr>
            <a:spLocks noGrp="1"/>
          </p:cNvSpPr>
          <p:nvPr>
            <p:ph type="pic" idx="1"/>
          </p:nvPr>
        </p:nvSpPr>
        <p:spPr>
          <a:xfrm>
            <a:off x="685800" y="914400"/>
            <a:ext cx="4114800" cy="4114800"/>
          </a:xfrm>
        </p:spPr>
      </p:sp>
      <p:sp>
        <p:nvSpPr>
          <p:cNvPr id="4" name="Text Placeholder 3"/>
          <p:cNvSpPr>
            <a:spLocks noGrp="1"/>
          </p:cNvSpPr>
          <p:nvPr>
            <p:ph type="body" sz="half" idx="2"/>
          </p:nvPr>
        </p:nvSpPr>
        <p:spPr>
          <a:xfrm>
            <a:off x="5334000" y="1752600"/>
            <a:ext cx="3505200" cy="4724400"/>
          </a:xfrm>
        </p:spPr>
        <p:txBody>
          <a:bodyPr>
            <a:normAutofit/>
          </a:bodyPr>
          <a:lstStyle/>
          <a:p>
            <a:r>
              <a:rPr lang="en-US" sz="1600" dirty="0" smtClean="0"/>
              <a:t>CCPT is a form of Play Therapy developed by Virginia Axline.  CCPT is derived from Client–Centered Therapy developed by Carl Rogers.  The  philosophy of CCPT is based on Axline’s eight basic principles. The therapist creates a non- judgmental and  emotionally supportive environment for the child.  Boundaries are set for the child to keep her grounded in reality.  Additionally, there is plenty of research that validates CCPT as a powerful method for use with children.  Some instances in which CCPT would be appropriate are building self-confidence, behavioral and emotional regulation, developing self-expression, and trauma work. </a:t>
            </a:r>
            <a:endParaRPr lang="en-US" sz="1600" dirty="0"/>
          </a:p>
        </p:txBody>
      </p:sp>
      <p:pic>
        <p:nvPicPr>
          <p:cNvPr id="1030" name="Picture 6" descr="Abc Blocks Clip Art">
            <a:hlinkClick r:id="rId2"/>
          </p:cNvPr>
          <p:cNvPicPr>
            <a:picLocks noChangeAspect="1" noChangeArrowheads="1"/>
          </p:cNvPicPr>
          <p:nvPr/>
        </p:nvPicPr>
        <p:blipFill>
          <a:blip r:embed="rId3" cstate="print"/>
          <a:srcRect/>
          <a:stretch>
            <a:fillRect/>
          </a:stretch>
        </p:blipFill>
        <p:spPr bwMode="auto">
          <a:xfrm>
            <a:off x="12612688" y="-26052463"/>
            <a:ext cx="2857500" cy="2714625"/>
          </a:xfrm>
          <a:prstGeom prst="rect">
            <a:avLst/>
          </a:prstGeom>
          <a:noFill/>
        </p:spPr>
      </p:pic>
      <p:pic>
        <p:nvPicPr>
          <p:cNvPr id="1032" name="Picture 8" descr="Abc Blocks Clip Art">
            <a:hlinkClick r:id="rId2"/>
          </p:cNvPr>
          <p:cNvPicPr>
            <a:picLocks noChangeAspect="1" noChangeArrowheads="1"/>
          </p:cNvPicPr>
          <p:nvPr/>
        </p:nvPicPr>
        <p:blipFill>
          <a:blip r:embed="rId3" cstate="print"/>
          <a:srcRect/>
          <a:stretch>
            <a:fillRect/>
          </a:stretch>
        </p:blipFill>
        <p:spPr bwMode="auto">
          <a:xfrm>
            <a:off x="12612688" y="-26052463"/>
            <a:ext cx="2857500" cy="2714625"/>
          </a:xfrm>
          <a:prstGeom prst="rect">
            <a:avLst/>
          </a:prstGeom>
          <a:noFill/>
        </p:spPr>
      </p:pic>
      <p:pic>
        <p:nvPicPr>
          <p:cNvPr id="1036" name="Picture 12" descr="C:\Users\Owner\AppData\Local\Microsoft\Windows\Temporary Internet Files\Content.IE5\HZMR7WJ4\MC900100216[1].wmf"/>
          <p:cNvPicPr>
            <a:picLocks noChangeAspect="1" noChangeArrowheads="1"/>
          </p:cNvPicPr>
          <p:nvPr/>
        </p:nvPicPr>
        <p:blipFill>
          <a:blip r:embed="rId4" cstate="print"/>
          <a:srcRect/>
          <a:stretch>
            <a:fillRect/>
          </a:stretch>
        </p:blipFill>
        <p:spPr bwMode="auto">
          <a:xfrm>
            <a:off x="457200" y="2743200"/>
            <a:ext cx="4671588" cy="332262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accent1"/>
                </a:solidFill>
              </a:rPr>
              <a:t>The Purpose of Certification</a:t>
            </a:r>
            <a:endParaRPr lang="en-US" dirty="0">
              <a:solidFill>
                <a:schemeClr val="accent1"/>
              </a:solidFill>
            </a:endParaRPr>
          </a:p>
        </p:txBody>
      </p:sp>
      <p:sp>
        <p:nvSpPr>
          <p:cNvPr id="6" name="Content Placeholder 5"/>
          <p:cNvSpPr>
            <a:spLocks noGrp="1"/>
          </p:cNvSpPr>
          <p:nvPr>
            <p:ph idx="1"/>
          </p:nvPr>
        </p:nvSpPr>
        <p:spPr/>
        <p:txBody>
          <a:bodyPr>
            <a:normAutofit/>
          </a:bodyPr>
          <a:lstStyle/>
          <a:p>
            <a:r>
              <a:rPr lang="en-US" sz="2400" dirty="0" smtClean="0"/>
              <a:t>The main purpose of certification is skill building.</a:t>
            </a:r>
          </a:p>
          <a:p>
            <a:r>
              <a:rPr lang="en-US" sz="2400" dirty="0" smtClean="0"/>
              <a:t>By the end of certification play therapists will be able to provide effective play therapy, do intakes, conduct parent consultations, and over come challenges during session.</a:t>
            </a:r>
          </a:p>
          <a:p>
            <a:r>
              <a:rPr lang="en-US" sz="2400" dirty="0" smtClean="0"/>
              <a:t>Play therapists will learn skills through techniques such as:</a:t>
            </a:r>
          </a:p>
          <a:p>
            <a:pPr lvl="1"/>
            <a:r>
              <a:rPr lang="en-US" sz="2000" dirty="0" smtClean="0"/>
              <a:t>Supervisor feedback</a:t>
            </a:r>
          </a:p>
          <a:p>
            <a:pPr lvl="1"/>
            <a:r>
              <a:rPr lang="en-US" sz="2000" dirty="0" smtClean="0"/>
              <a:t>Role playing</a:t>
            </a:r>
          </a:p>
          <a:p>
            <a:pPr lvl="1"/>
            <a:r>
              <a:rPr lang="en-US" sz="2000" dirty="0" smtClean="0"/>
              <a:t>Goal setting</a:t>
            </a:r>
          </a:p>
          <a:p>
            <a:pPr lvl="1"/>
            <a:r>
              <a:rPr lang="en-US" sz="2000" dirty="0" smtClean="0"/>
              <a:t>Modeling</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1"/>
                </a:solidFill>
              </a:rPr>
              <a:t>Requirements</a:t>
            </a:r>
            <a:endParaRPr lang="en-US" dirty="0">
              <a:solidFill>
                <a:schemeClr val="accent1"/>
              </a:solidFill>
            </a:endParaRPr>
          </a:p>
        </p:txBody>
      </p:sp>
      <p:sp>
        <p:nvSpPr>
          <p:cNvPr id="5" name="Content Placeholder 4"/>
          <p:cNvSpPr>
            <a:spLocks noGrp="1"/>
          </p:cNvSpPr>
          <p:nvPr>
            <p:ph sz="half" idx="1"/>
          </p:nvPr>
        </p:nvSpPr>
        <p:spPr>
          <a:xfrm>
            <a:off x="457200" y="2179637"/>
            <a:ext cx="3657600" cy="4525963"/>
          </a:xfrm>
        </p:spPr>
        <p:txBody>
          <a:bodyPr>
            <a:normAutofit fontScale="92500" lnSpcReduction="20000"/>
          </a:bodyPr>
          <a:lstStyle/>
          <a:p>
            <a:r>
              <a:rPr lang="en-US" sz="2400" dirty="0" smtClean="0"/>
              <a:t>Completed a Masters program in Mental Health Counseling, or be enrolled in such a program</a:t>
            </a:r>
          </a:p>
          <a:p>
            <a:endParaRPr lang="en-US" sz="2400" dirty="0" smtClean="0"/>
          </a:p>
          <a:p>
            <a:r>
              <a:rPr lang="en-US" sz="2400" dirty="0" smtClean="0"/>
              <a:t>Legally be able to provide therapy, independently or under supervision, based upon their state  codes (if not legally able to provide therapy, must have documented permission from supervisor to be in certification program)</a:t>
            </a:r>
            <a:endParaRPr lang="en-US" sz="2400" dirty="0"/>
          </a:p>
        </p:txBody>
      </p:sp>
      <p:sp>
        <p:nvSpPr>
          <p:cNvPr id="6" name="Content Placeholder 5"/>
          <p:cNvSpPr>
            <a:spLocks noGrp="1"/>
          </p:cNvSpPr>
          <p:nvPr>
            <p:ph sz="half" idx="2"/>
          </p:nvPr>
        </p:nvSpPr>
        <p:spPr>
          <a:xfrm>
            <a:off x="4267200" y="2179637"/>
            <a:ext cx="3657600" cy="4525963"/>
          </a:xfrm>
        </p:spPr>
        <p:txBody>
          <a:bodyPr>
            <a:normAutofit fontScale="92500" lnSpcReduction="20000"/>
          </a:bodyPr>
          <a:lstStyle/>
          <a:p>
            <a:r>
              <a:rPr lang="en-US" sz="2400" dirty="0" smtClean="0"/>
              <a:t>Completed 13 hours of NIRE training in CCPT or the equivalent in workshops or college courses</a:t>
            </a:r>
          </a:p>
          <a:p>
            <a:endParaRPr lang="en-US" sz="2400" dirty="0" smtClean="0"/>
          </a:p>
          <a:p>
            <a:r>
              <a:rPr lang="en-US" sz="2400" dirty="0" smtClean="0"/>
              <a:t>For SUNY Oswego students, CPS 592 Introduction to Play Therapy satisfies the requirement for NIRE training in CCPT</a:t>
            </a:r>
            <a:endParaRPr lang="en-US" sz="2400" dirty="0"/>
          </a:p>
        </p:txBody>
      </p:sp>
      <p:sp>
        <p:nvSpPr>
          <p:cNvPr id="7" name="TextBox 6"/>
          <p:cNvSpPr txBox="1"/>
          <p:nvPr/>
        </p:nvSpPr>
        <p:spPr>
          <a:xfrm>
            <a:off x="457200" y="1219200"/>
            <a:ext cx="7696200" cy="954107"/>
          </a:xfrm>
          <a:prstGeom prst="rect">
            <a:avLst/>
          </a:prstGeom>
          <a:noFill/>
        </p:spPr>
        <p:txBody>
          <a:bodyPr wrap="square" rtlCol="0">
            <a:spAutoFit/>
          </a:bodyPr>
          <a:lstStyle/>
          <a:p>
            <a:r>
              <a:rPr lang="en-US" sz="2800" dirty="0" smtClean="0">
                <a:solidFill>
                  <a:schemeClr val="accent1"/>
                </a:solidFill>
              </a:rPr>
              <a:t>In order to become certified applicants must have met the following:</a:t>
            </a:r>
            <a:endParaRPr lang="en-US" sz="2800" dirty="0">
              <a:solidFill>
                <a:schemeClr val="accen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accent1"/>
                </a:solidFill>
              </a:rPr>
              <a:t>Certification Process</a:t>
            </a:r>
            <a:endParaRPr lang="en-US" dirty="0">
              <a:solidFill>
                <a:schemeClr val="accent1"/>
              </a:solidFill>
            </a:endParaRPr>
          </a:p>
        </p:txBody>
      </p:sp>
      <p:sp>
        <p:nvSpPr>
          <p:cNvPr id="6" name="Content Placeholder 5"/>
          <p:cNvSpPr>
            <a:spLocks noGrp="1"/>
          </p:cNvSpPr>
          <p:nvPr>
            <p:ph idx="1"/>
          </p:nvPr>
        </p:nvSpPr>
        <p:spPr/>
        <p:txBody>
          <a:bodyPr>
            <a:normAutofit lnSpcReduction="10000"/>
          </a:bodyPr>
          <a:lstStyle/>
          <a:p>
            <a:r>
              <a:rPr lang="en-US" dirty="0" smtClean="0"/>
              <a:t>Certification is completed after 26 supervision sessions.  Each session counts as 1 hour.  Your supervisor will view a 30 minute CCPT session and then provide you with 30 minutes of supervision.</a:t>
            </a:r>
          </a:p>
          <a:p>
            <a:r>
              <a:rPr lang="en-US" dirty="0" smtClean="0"/>
              <a:t>Certification is considered complete after 26 hours, only if a mastery level of CCPT has been achieved.  Some times additional tapes are required.</a:t>
            </a:r>
            <a:endParaRPr lang="en-US" dirty="0"/>
          </a:p>
        </p:txBody>
      </p:sp>
      <p:pic>
        <p:nvPicPr>
          <p:cNvPr id="16388" name="Picture 4" descr="C:\Users\Owner\AppData\Local\Microsoft\Windows\Temporary Internet Files\Content.IE5\HZMR7WJ4\MC900150913[1].wmf"/>
          <p:cNvPicPr>
            <a:picLocks noChangeAspect="1" noChangeArrowheads="1"/>
          </p:cNvPicPr>
          <p:nvPr/>
        </p:nvPicPr>
        <p:blipFill>
          <a:blip r:embed="rId2" cstate="print"/>
          <a:srcRect/>
          <a:stretch>
            <a:fillRect/>
          </a:stretch>
        </p:blipFill>
        <p:spPr bwMode="auto">
          <a:xfrm>
            <a:off x="7162800" y="228600"/>
            <a:ext cx="1403604" cy="177210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1"/>
                </a:solidFill>
              </a:rPr>
              <a:t>Types of Supervision</a:t>
            </a:r>
            <a:endParaRPr lang="en-US" dirty="0">
              <a:solidFill>
                <a:schemeClr val="accent1"/>
              </a:solidFill>
            </a:endParaRPr>
          </a:p>
        </p:txBody>
      </p:sp>
      <p:sp>
        <p:nvSpPr>
          <p:cNvPr id="5" name="Content Placeholder 4"/>
          <p:cNvSpPr>
            <a:spLocks noGrp="1"/>
          </p:cNvSpPr>
          <p:nvPr>
            <p:ph sz="half" idx="1"/>
          </p:nvPr>
        </p:nvSpPr>
        <p:spPr/>
        <p:txBody>
          <a:bodyPr>
            <a:normAutofit lnSpcReduction="10000"/>
          </a:bodyPr>
          <a:lstStyle/>
          <a:p>
            <a:r>
              <a:rPr lang="en-US" dirty="0" smtClean="0"/>
              <a:t>Individual</a:t>
            </a:r>
          </a:p>
          <a:p>
            <a:pPr lvl="1"/>
            <a:r>
              <a:rPr lang="en-US" dirty="0" smtClean="0"/>
              <a:t>Supervision is conducted on a one-on-one basis.</a:t>
            </a:r>
          </a:p>
          <a:p>
            <a:pPr lvl="1"/>
            <a:endParaRPr lang="en-US" dirty="0" smtClean="0"/>
          </a:p>
          <a:p>
            <a:r>
              <a:rPr lang="en-US" dirty="0" smtClean="0"/>
              <a:t>Group</a:t>
            </a:r>
          </a:p>
          <a:p>
            <a:pPr lvl="1"/>
            <a:r>
              <a:rPr lang="en-US" dirty="0" smtClean="0"/>
              <a:t>Supervision is conducted with several other  supervisees present, you all show your tapes and provide feedback.</a:t>
            </a:r>
          </a:p>
          <a:p>
            <a:endParaRPr lang="en-US" dirty="0" smtClean="0"/>
          </a:p>
          <a:p>
            <a:pPr>
              <a:buNone/>
            </a:pPr>
            <a:endParaRPr lang="en-US" dirty="0" smtClean="0"/>
          </a:p>
        </p:txBody>
      </p:sp>
      <p:sp>
        <p:nvSpPr>
          <p:cNvPr id="6" name="Content Placeholder 5"/>
          <p:cNvSpPr>
            <a:spLocks noGrp="1"/>
          </p:cNvSpPr>
          <p:nvPr>
            <p:ph sz="half" idx="2"/>
          </p:nvPr>
        </p:nvSpPr>
        <p:spPr/>
        <p:txBody>
          <a:bodyPr>
            <a:normAutofit lnSpcReduction="10000"/>
          </a:bodyPr>
          <a:lstStyle/>
          <a:p>
            <a:r>
              <a:rPr lang="en-US" dirty="0" smtClean="0"/>
              <a:t>Distance</a:t>
            </a:r>
          </a:p>
          <a:p>
            <a:pPr lvl="1"/>
            <a:r>
              <a:rPr lang="en-US" dirty="0" smtClean="0"/>
              <a:t>You can still become certified even if there are no supervisors in your area.  Supervisees mail their tapes to their supervisors and supervision is done over the phone in these circumstances.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How to apply for Certification</a:t>
            </a:r>
            <a:endParaRPr lang="en-US" dirty="0">
              <a:solidFill>
                <a:schemeClr val="accent1"/>
              </a:solidFill>
            </a:endParaRPr>
          </a:p>
        </p:txBody>
      </p:sp>
      <p:sp>
        <p:nvSpPr>
          <p:cNvPr id="3" name="Content Placeholder 2"/>
          <p:cNvSpPr>
            <a:spLocks noGrp="1"/>
          </p:cNvSpPr>
          <p:nvPr>
            <p:ph idx="1"/>
          </p:nvPr>
        </p:nvSpPr>
        <p:spPr/>
        <p:txBody>
          <a:bodyPr/>
          <a:lstStyle/>
          <a:p>
            <a:r>
              <a:rPr lang="en-US" dirty="0" smtClean="0"/>
              <a:t>Applying for certification is as simple as completing the application form (which can be found at NIRE.org) and mailing it, along with a $75 application fee to:</a:t>
            </a:r>
          </a:p>
          <a:p>
            <a:pPr>
              <a:buNone/>
            </a:pPr>
            <a:r>
              <a:rPr lang="en-US" dirty="0" smtClean="0"/>
              <a:t>	</a:t>
            </a:r>
            <a:r>
              <a:rPr lang="en-US" sz="2400" dirty="0" smtClean="0"/>
              <a:t>Robert </a:t>
            </a:r>
            <a:r>
              <a:rPr lang="en-US" sz="2400" dirty="0" err="1" smtClean="0"/>
              <a:t>Scuka</a:t>
            </a:r>
            <a:r>
              <a:rPr lang="en-US" sz="2400" dirty="0" smtClean="0"/>
              <a:t>, Ph.D.,</a:t>
            </a:r>
            <a:br>
              <a:rPr lang="en-US" sz="2400" dirty="0" smtClean="0"/>
            </a:br>
            <a:r>
              <a:rPr lang="en-US" sz="2400" dirty="0" smtClean="0"/>
              <a:t>Co-Director of Certification Programs</a:t>
            </a:r>
            <a:br>
              <a:rPr lang="en-US" sz="2400" dirty="0" smtClean="0"/>
            </a:br>
            <a:r>
              <a:rPr lang="en-US" sz="2400" dirty="0" smtClean="0"/>
              <a:t>NIRE, 4400 East-West Highway, Suite 28</a:t>
            </a:r>
            <a:br>
              <a:rPr lang="en-US" sz="2400" dirty="0" smtClean="0"/>
            </a:br>
            <a:r>
              <a:rPr lang="en-US" sz="2400" dirty="0" smtClean="0"/>
              <a:t>Bethesda, MD 20814</a:t>
            </a:r>
            <a:endParaRPr lang="en-US" sz="2400" dirty="0"/>
          </a:p>
        </p:txBody>
      </p:sp>
      <p:pic>
        <p:nvPicPr>
          <p:cNvPr id="15362" name="Picture 2" descr="C:\Users\Owner\AppData\Local\Microsoft\Windows\Temporary Internet Files\Content.IE5\K1M0OEPV\MC900290138[1].wmf"/>
          <p:cNvPicPr>
            <a:picLocks noChangeAspect="1" noChangeArrowheads="1"/>
          </p:cNvPicPr>
          <p:nvPr/>
        </p:nvPicPr>
        <p:blipFill>
          <a:blip r:embed="rId2" cstate="print"/>
          <a:srcRect/>
          <a:stretch>
            <a:fillRect/>
          </a:stretch>
        </p:blipFill>
        <p:spPr bwMode="auto">
          <a:xfrm>
            <a:off x="5925493" y="4951491"/>
            <a:ext cx="2761307" cy="152550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514600"/>
            <a:ext cx="6629400" cy="1826363"/>
          </a:xfrm>
        </p:spPr>
        <p:txBody>
          <a:bodyPr>
            <a:normAutofit fontScale="90000"/>
          </a:bodyPr>
          <a:lstStyle/>
          <a:p>
            <a:r>
              <a:rPr lang="en-US" dirty="0" smtClean="0"/>
              <a:t>Here’s what others have to say about the CCPT certification process…</a:t>
            </a:r>
            <a:endParaRPr lang="en-US" dirty="0"/>
          </a:p>
        </p:txBody>
      </p:sp>
      <p:sp>
        <p:nvSpPr>
          <p:cNvPr id="5" name="Text Placeholder 4"/>
          <p:cNvSpPr>
            <a:spLocks noGrp="1"/>
          </p:cNvSpPr>
          <p:nvPr>
            <p:ph type="body" idx="1"/>
          </p:nvPr>
        </p:nvSpPr>
        <p:spPr>
          <a:xfrm>
            <a:off x="685800" y="1371600"/>
            <a:ext cx="6629400" cy="1066688"/>
          </a:xfrm>
        </p:spPr>
        <p:txBody>
          <a:bodyPr/>
          <a:lstStyle/>
          <a:p>
            <a:r>
              <a:rPr lang="en-US" dirty="0" smtClean="0"/>
              <a:t>If you think you’re interested…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609600"/>
            <a:ext cx="5943600" cy="1477328"/>
          </a:xfrm>
          <a:prstGeom prst="rect">
            <a:avLst/>
          </a:prstGeom>
          <a:noFill/>
        </p:spPr>
        <p:txBody>
          <a:bodyPr wrap="square" rtlCol="0">
            <a:spAutoFit/>
          </a:bodyPr>
          <a:lstStyle/>
          <a:p>
            <a:r>
              <a:rPr lang="en-US" dirty="0" smtClean="0"/>
              <a:t>“It’s not as easy as you think.  You think Play Therapy is gonna be so much fun, and it is.  But at times you just have to let go of everything you’ve been taught and just let the child be.”</a:t>
            </a:r>
          </a:p>
          <a:p>
            <a:r>
              <a:rPr lang="en-US" dirty="0" smtClean="0"/>
              <a:t>				-Kristen, Tape 26</a:t>
            </a:r>
            <a:endParaRPr lang="en-US" dirty="0"/>
          </a:p>
        </p:txBody>
      </p:sp>
      <p:sp>
        <p:nvSpPr>
          <p:cNvPr id="5" name="TextBox 4"/>
          <p:cNvSpPr txBox="1"/>
          <p:nvPr/>
        </p:nvSpPr>
        <p:spPr>
          <a:xfrm>
            <a:off x="2514600" y="2743200"/>
            <a:ext cx="6477000" cy="1477328"/>
          </a:xfrm>
          <a:prstGeom prst="rect">
            <a:avLst/>
          </a:prstGeom>
          <a:noFill/>
        </p:spPr>
        <p:txBody>
          <a:bodyPr wrap="square" rtlCol="0">
            <a:spAutoFit/>
          </a:bodyPr>
          <a:lstStyle/>
          <a:p>
            <a:r>
              <a:rPr lang="en-US" dirty="0" smtClean="0">
                <a:solidFill>
                  <a:schemeClr val="accent1"/>
                </a:solidFill>
              </a:rPr>
              <a:t>“Honestly, I feel truly blessed to have this type of opportunity to be able to help children in such a way.  But, I feel that you just need to be mentally ready because it can be draining at times, but fulfilling at others.”</a:t>
            </a:r>
          </a:p>
          <a:p>
            <a:r>
              <a:rPr lang="en-US" dirty="0" smtClean="0">
                <a:solidFill>
                  <a:schemeClr val="accent1"/>
                </a:solidFill>
              </a:rPr>
              <a:t>				-Rikki, Tape 6</a:t>
            </a:r>
            <a:endParaRPr lang="en-US" dirty="0">
              <a:solidFill>
                <a:schemeClr val="accent1"/>
              </a:solidFill>
            </a:endParaRPr>
          </a:p>
        </p:txBody>
      </p:sp>
      <p:sp>
        <p:nvSpPr>
          <p:cNvPr id="6" name="TextBox 5"/>
          <p:cNvSpPr txBox="1"/>
          <p:nvPr/>
        </p:nvSpPr>
        <p:spPr>
          <a:xfrm>
            <a:off x="1066800" y="4771072"/>
            <a:ext cx="5943600" cy="1477328"/>
          </a:xfrm>
          <a:prstGeom prst="rect">
            <a:avLst/>
          </a:prstGeom>
          <a:noFill/>
        </p:spPr>
        <p:txBody>
          <a:bodyPr wrap="square" rtlCol="0">
            <a:spAutoFit/>
          </a:bodyPr>
          <a:lstStyle/>
          <a:p>
            <a:r>
              <a:rPr lang="en-US" dirty="0" smtClean="0"/>
              <a:t>“During Play Therapy supervision for certification I became a better play therapist and a better person.  My Supervisor, Dave Rodrick, gave me permission to believe in myself.”</a:t>
            </a:r>
          </a:p>
          <a:p>
            <a:r>
              <a:rPr lang="en-US" dirty="0" smtClean="0"/>
              <a:t>			-Jodi, Certified since 1996</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4168</TotalTime>
  <Words>1114</Words>
  <Application>Microsoft Office PowerPoint</Application>
  <PresentationFormat>On-screen Show (4:3)</PresentationFormat>
  <Paragraphs>56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Technic</vt:lpstr>
      <vt:lpstr>Becoming a Certified Child–Centered Play Therapist</vt:lpstr>
      <vt:lpstr>What is Child–Centered Play Therapy?</vt:lpstr>
      <vt:lpstr>The Purpose of Certification</vt:lpstr>
      <vt:lpstr>Requirements</vt:lpstr>
      <vt:lpstr>Certification Process</vt:lpstr>
      <vt:lpstr>Types of Supervision</vt:lpstr>
      <vt:lpstr>How to apply for Certification</vt:lpstr>
      <vt:lpstr>Here’s what others have to say about the CCPT certification process…</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 Certified Child – Centered Play Therapist</dc:title>
  <dc:creator>Ashley</dc:creator>
  <cp:lastModifiedBy>KyleD</cp:lastModifiedBy>
  <cp:revision>41</cp:revision>
  <dcterms:created xsi:type="dcterms:W3CDTF">2010-07-07T21:18:21Z</dcterms:created>
  <dcterms:modified xsi:type="dcterms:W3CDTF">2018-08-06T15:48:46Z</dcterms:modified>
</cp:coreProperties>
</file>